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8" r:id="rId4"/>
    <p:sldId id="269" r:id="rId5"/>
    <p:sldId id="257" r:id="rId6"/>
    <p:sldId id="264" r:id="rId7"/>
    <p:sldId id="262" r:id="rId8"/>
    <p:sldId id="265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F6AF-9BF9-4A9B-8BBD-B6380A8749B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7FF-2768-4470-8F7F-86DE4F452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23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F6AF-9BF9-4A9B-8BBD-B6380A8749B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7FF-2768-4470-8F7F-86DE4F452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75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F6AF-9BF9-4A9B-8BBD-B6380A8749B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7FF-2768-4470-8F7F-86DE4F452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500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680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7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135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14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66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396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79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60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F6AF-9BF9-4A9B-8BBD-B6380A8749B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7FF-2768-4470-8F7F-86DE4F452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108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79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51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917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F6AF-9BF9-4A9B-8BBD-B6380A8749B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7FF-2768-4470-8F7F-86DE4F452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37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F6AF-9BF9-4A9B-8BBD-B6380A8749B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7FF-2768-4470-8F7F-86DE4F452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F6AF-9BF9-4A9B-8BBD-B6380A8749B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7FF-2768-4470-8F7F-86DE4F452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93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F6AF-9BF9-4A9B-8BBD-B6380A8749B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7FF-2768-4470-8F7F-86DE4F452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6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F6AF-9BF9-4A9B-8BBD-B6380A8749B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7FF-2768-4470-8F7F-86DE4F452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0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F6AF-9BF9-4A9B-8BBD-B6380A8749B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7FF-2768-4470-8F7F-86DE4F452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17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7F6AF-9BF9-4A9B-8BBD-B6380A8749B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5D7FF-2768-4470-8F7F-86DE4F452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84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7F6AF-9BF9-4A9B-8BBD-B6380A8749B0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5D7FF-2768-4470-8F7F-86DE4F4527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5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6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192" y="480060"/>
            <a:ext cx="9176027" cy="469773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sz="40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</a:br>
            <a:r>
              <a:rPr lang="ru-RU" sz="40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</a:br>
            <a:r>
              <a:rPr lang="ru-RU" sz="40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О </a:t>
            </a:r>
            <a:r>
              <a:rPr lang="ru-RU" sz="4000" i="0" dirty="0" smtClean="0">
                <a:solidFill>
                  <a:schemeClr val="bg1"/>
                </a:solidFill>
                <a:effectLst/>
                <a:latin typeface="+mn-lt"/>
              </a:rPr>
              <a:t>контроле компенсации сахарного </a:t>
            </a:r>
            <a:r>
              <a:rPr lang="ru-RU" sz="4000" i="0" dirty="0" smtClean="0">
                <a:solidFill>
                  <a:schemeClr val="bg1"/>
                </a:solidFill>
                <a:effectLst/>
                <a:latin typeface="+mn-lt"/>
              </a:rPr>
              <a:t>диабета </a:t>
            </a:r>
            <a:r>
              <a:rPr lang="ru-RU" sz="4000" i="0" dirty="0" smtClean="0">
                <a:solidFill>
                  <a:schemeClr val="bg1"/>
                </a:solidFill>
                <a:effectLst/>
                <a:latin typeface="+mn-lt"/>
              </a:rPr>
              <a:t>у пациентов офтальмологического профиля.</a:t>
            </a:r>
            <a:r>
              <a:rPr lang="ru-RU" sz="4000" i="0" dirty="0" smtClean="0">
                <a:solidFill>
                  <a:srgbClr val="666666"/>
                </a:solidFill>
                <a:effectLst/>
                <a:latin typeface="Khartiya"/>
              </a:rPr>
              <a:t/>
            </a:r>
            <a:br>
              <a:rPr lang="ru-RU" sz="4000" i="0" dirty="0" smtClean="0">
                <a:solidFill>
                  <a:srgbClr val="666666"/>
                </a:solidFill>
                <a:effectLst/>
                <a:latin typeface="Khartiya"/>
              </a:rPr>
            </a:br>
            <a:r>
              <a:rPr lang="ru-RU" sz="4000" dirty="0" smtClean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ru-RU" sz="4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28192" cy="128805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72099"/>
            <a:ext cx="10515600" cy="804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Зав. ООМХГ№1 Мастеров Л.П.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9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192" y="228601"/>
            <a:ext cx="9176027" cy="1600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Эпидемиология    </a:t>
            </a:r>
            <a:r>
              <a:rPr lang="ru-RU" sz="40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28192" cy="128805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4915" y="1336431"/>
            <a:ext cx="10515600" cy="5187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По данным на октябрь 2025 года, в России около 6 миллионов человек страдают сахарным диабетом различных типов (92% -диабет типа),  при этом примерно такое же количество людей имеет скрытые, ещё не диагностированные формы заболевания.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331" y="3646740"/>
            <a:ext cx="8510954" cy="284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192" y="480060"/>
            <a:ext cx="9176027" cy="117289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sz="40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</a:br>
            <a:r>
              <a:rPr lang="ru-RU" sz="40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0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</a:br>
            <a:r>
              <a:rPr lang="ru-RU" sz="40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Осложнения </a:t>
            </a:r>
            <a:r>
              <a:rPr lang="ru-RU" sz="4000" dirty="0" err="1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офтальмохирургии</a:t>
            </a:r>
            <a:r>
              <a:rPr lang="ru-RU" sz="4000" dirty="0" smtClean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 при некомпенсированном сахарном диабете</a:t>
            </a:r>
            <a:r>
              <a:rPr lang="ru-RU" sz="4000" i="0" dirty="0" smtClean="0">
                <a:solidFill>
                  <a:srgbClr val="666666"/>
                </a:solidFill>
                <a:effectLst/>
                <a:latin typeface="Khartiya"/>
              </a:rPr>
              <a:t/>
            </a:r>
            <a:br>
              <a:rPr lang="ru-RU" sz="4000" i="0" dirty="0" smtClean="0">
                <a:solidFill>
                  <a:srgbClr val="666666"/>
                </a:solidFill>
                <a:effectLst/>
                <a:latin typeface="Khartiya"/>
              </a:rPr>
            </a:br>
            <a:r>
              <a:rPr lang="ru-RU" sz="4000" dirty="0" smtClean="0">
                <a:solidFill>
                  <a:prstClr val="white"/>
                </a:solidFill>
                <a:ea typeface="+mn-ea"/>
                <a:cs typeface="+mn-cs"/>
              </a:rPr>
              <a:t> </a:t>
            </a:r>
            <a:r>
              <a:rPr lang="ru-RU" sz="4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28192" cy="128805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02423"/>
            <a:ext cx="10515600" cy="4651131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3600" dirty="0" err="1" smtClean="0">
                <a:solidFill>
                  <a:schemeClr val="bg1"/>
                </a:solidFill>
              </a:rPr>
              <a:t>Инфекционно</a:t>
            </a:r>
            <a:r>
              <a:rPr lang="ru-RU" sz="3600" dirty="0" smtClean="0">
                <a:solidFill>
                  <a:schemeClr val="bg1"/>
                </a:solidFill>
              </a:rPr>
              <a:t> -воспалительные ( </a:t>
            </a:r>
            <a:r>
              <a:rPr lang="ru-RU" sz="3600" dirty="0" err="1" smtClean="0">
                <a:solidFill>
                  <a:schemeClr val="bg1"/>
                </a:solidFill>
              </a:rPr>
              <a:t>увеит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эндофтальмит</a:t>
            </a:r>
            <a:r>
              <a:rPr lang="ru-RU" sz="3600" dirty="0" smtClean="0">
                <a:solidFill>
                  <a:schemeClr val="bg1"/>
                </a:solidFill>
              </a:rPr>
              <a:t>, склерит, кератит, нагноение операционной раны)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chemeClr val="bg1"/>
                </a:solidFill>
              </a:rPr>
              <a:t>Геморрагические (</a:t>
            </a:r>
            <a:r>
              <a:rPr lang="ru-RU" sz="3600" dirty="0" err="1" smtClean="0">
                <a:solidFill>
                  <a:schemeClr val="bg1"/>
                </a:solidFill>
              </a:rPr>
              <a:t>гифема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гемофтальм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интра</a:t>
            </a:r>
            <a:r>
              <a:rPr lang="ru-RU" sz="3600" dirty="0" smtClean="0">
                <a:solidFill>
                  <a:schemeClr val="bg1"/>
                </a:solidFill>
              </a:rPr>
              <a:t> и </a:t>
            </a:r>
            <a:r>
              <a:rPr lang="ru-RU" sz="3600" dirty="0" err="1" smtClean="0">
                <a:solidFill>
                  <a:schemeClr val="bg1"/>
                </a:solidFill>
              </a:rPr>
              <a:t>субретинальные</a:t>
            </a:r>
            <a:r>
              <a:rPr lang="ru-RU" sz="3600" dirty="0" smtClean="0">
                <a:solidFill>
                  <a:schemeClr val="bg1"/>
                </a:solidFill>
              </a:rPr>
              <a:t> геморрагии)</a:t>
            </a:r>
          </a:p>
          <a:p>
            <a:pPr>
              <a:buFontTx/>
              <a:buChar char="-"/>
            </a:pPr>
            <a:r>
              <a:rPr lang="ru-RU" sz="3600" dirty="0" err="1" smtClean="0">
                <a:solidFill>
                  <a:schemeClr val="bg1"/>
                </a:solidFill>
              </a:rPr>
              <a:t>Рубеоз</a:t>
            </a:r>
            <a:r>
              <a:rPr lang="ru-RU" sz="3600" dirty="0" smtClean="0">
                <a:solidFill>
                  <a:schemeClr val="bg1"/>
                </a:solidFill>
              </a:rPr>
              <a:t> радужки и вторичная </a:t>
            </a:r>
            <a:r>
              <a:rPr lang="ru-RU" sz="3600" dirty="0" err="1" smtClean="0">
                <a:solidFill>
                  <a:schemeClr val="bg1"/>
                </a:solidFill>
              </a:rPr>
              <a:t>неоваскулярная</a:t>
            </a:r>
            <a:r>
              <a:rPr lang="ru-RU" sz="3600" dirty="0" smtClean="0">
                <a:solidFill>
                  <a:schemeClr val="bg1"/>
                </a:solidFill>
              </a:rPr>
              <a:t> глаукома</a:t>
            </a:r>
          </a:p>
          <a:p>
            <a:pPr>
              <a:buFontTx/>
              <a:buChar char="-"/>
            </a:pPr>
            <a:r>
              <a:rPr lang="ru-RU" sz="3600" dirty="0" smtClean="0">
                <a:solidFill>
                  <a:schemeClr val="bg1"/>
                </a:solidFill>
              </a:rPr>
              <a:t>«Сухой глаз», нейротрофический кератит</a:t>
            </a:r>
          </a:p>
          <a:p>
            <a:pPr>
              <a:buFontTx/>
              <a:buChar char="-"/>
            </a:pPr>
            <a:r>
              <a:rPr lang="ru-RU" sz="3600" dirty="0" err="1" smtClean="0">
                <a:solidFill>
                  <a:schemeClr val="bg1"/>
                </a:solidFill>
              </a:rPr>
              <a:t>Макулярный</a:t>
            </a:r>
            <a:r>
              <a:rPr lang="ru-RU" sz="3600" dirty="0" smtClean="0">
                <a:solidFill>
                  <a:schemeClr val="bg1"/>
                </a:solidFill>
              </a:rPr>
              <a:t> отек</a:t>
            </a:r>
            <a:endParaRPr lang="ru-RU" sz="36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36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8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0686" y="573576"/>
            <a:ext cx="9020906" cy="877155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err="1" smtClean="0">
                <a:solidFill>
                  <a:prstClr val="white"/>
                </a:solidFill>
                <a:ea typeface="+mn-ea"/>
                <a:cs typeface="+mn-cs"/>
              </a:rPr>
              <a:t>Гликированный</a:t>
            </a:r>
            <a:r>
              <a:rPr lang="ru-RU" sz="3200" dirty="0" smtClean="0">
                <a:solidFill>
                  <a:prstClr val="white"/>
                </a:solidFill>
                <a:ea typeface="+mn-ea"/>
                <a:cs typeface="+mn-cs"/>
              </a:rPr>
              <a:t> гемоглобин и средний уровень гликемии за </a:t>
            </a:r>
            <a:r>
              <a:rPr lang="ru-RU" sz="3200" dirty="0" smtClean="0">
                <a:solidFill>
                  <a:prstClr val="white"/>
                </a:solidFill>
                <a:ea typeface="+mn-ea"/>
                <a:cs typeface="+mn-cs"/>
              </a:rPr>
              <a:t>2-3 </a:t>
            </a:r>
            <a:r>
              <a:rPr lang="ru-RU" sz="3200" dirty="0" smtClean="0">
                <a:solidFill>
                  <a:prstClr val="white"/>
                </a:solidFill>
                <a:ea typeface="+mn-ea"/>
                <a:cs typeface="+mn-cs"/>
              </a:rPr>
              <a:t>месяца. </a:t>
            </a:r>
            <a:r>
              <a:rPr lang="ru-RU" sz="3200" dirty="0" smtClean="0">
                <a:solidFill>
                  <a:prstClr val="white"/>
                </a:solidFill>
                <a:ea typeface="+mn-ea"/>
                <a:cs typeface="+mn-cs"/>
              </a:rPr>
              <a:t>По клиническим рекомендациям – 1 раз в 3 месяца.</a:t>
            </a:r>
            <a:r>
              <a:rPr lang="ru-RU" sz="4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28192" cy="1288059"/>
          </a:xfrm>
          <a:prstGeom prst="rect">
            <a:avLst/>
          </a:prstGeom>
        </p:spPr>
      </p:pic>
      <p:pic>
        <p:nvPicPr>
          <p:cNvPr id="1026" name="Picture 2" descr="https://mdc51.ru/wp-content/uploads/2023/12/glikirovannyj-gemoglobin-ponyatie-pokazateli-norm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7" t="16577" r="7534" b="12631"/>
          <a:stretch/>
        </p:blipFill>
        <p:spPr bwMode="auto">
          <a:xfrm>
            <a:off x="1914525" y="1762125"/>
            <a:ext cx="8285284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211" y="573576"/>
            <a:ext cx="7067128" cy="125522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prstClr val="white"/>
                </a:solidFill>
                <a:ea typeface="+mn-ea"/>
                <a:cs typeface="+mn-cs"/>
              </a:rPr>
              <a:t>    </a:t>
            </a:r>
            <a:r>
              <a:rPr lang="ru-RU" sz="4000" dirty="0" smtClean="0">
                <a:solidFill>
                  <a:prstClr val="white"/>
                </a:solidFill>
                <a:ea typeface="+mn-ea"/>
                <a:cs typeface="+mn-cs"/>
              </a:rPr>
              <a:t>Диабетическая </a:t>
            </a:r>
            <a:r>
              <a:rPr lang="ru-RU" sz="4000" dirty="0" err="1" smtClean="0">
                <a:solidFill>
                  <a:prstClr val="white"/>
                </a:solidFill>
                <a:ea typeface="+mn-ea"/>
                <a:cs typeface="+mn-cs"/>
              </a:rPr>
              <a:t>ретинопатия</a:t>
            </a:r>
            <a:r>
              <a:rPr lang="ru-RU" sz="4000" dirty="0" smtClean="0">
                <a:solidFill>
                  <a:prstClr val="white"/>
                </a:solidFill>
                <a:ea typeface="+mn-ea"/>
                <a:cs typeface="+mn-cs"/>
              </a:rPr>
              <a:t>.</a:t>
            </a:r>
            <a:br>
              <a:rPr lang="ru-RU" sz="40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ru-RU" sz="4000" dirty="0" err="1" smtClean="0">
                <a:solidFill>
                  <a:prstClr val="white"/>
                </a:solidFill>
                <a:ea typeface="+mn-ea"/>
                <a:cs typeface="+mn-cs"/>
              </a:rPr>
              <a:t>Гликированный</a:t>
            </a:r>
            <a:r>
              <a:rPr lang="ru-RU" sz="4000" dirty="0" smtClean="0">
                <a:solidFill>
                  <a:prstClr val="white"/>
                </a:solidFill>
                <a:ea typeface="+mn-ea"/>
                <a:cs typeface="+mn-cs"/>
              </a:rPr>
              <a:t> гемоглобин. </a:t>
            </a:r>
            <a:r>
              <a:rPr lang="ru-RU" sz="4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0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72099"/>
            <a:ext cx="10515600" cy="8048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1769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28192" cy="12880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3230" y="6286500"/>
            <a:ext cx="68465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*клинические рекомендации МЗРФ 2023г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502920"/>
            <a:ext cx="9124950" cy="134874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600" b="1" dirty="0" smtClean="0">
                <a:solidFill>
                  <a:schemeClr val="bg1"/>
                </a:solidFill>
              </a:rPr>
              <a:t>К противопоказаниям </a:t>
            </a:r>
            <a:r>
              <a:rPr lang="ru-RU" sz="3600" b="1" dirty="0" err="1" smtClean="0">
                <a:solidFill>
                  <a:schemeClr val="bg1"/>
                </a:solidFill>
              </a:rPr>
              <a:t>витрэктомии</a:t>
            </a:r>
            <a:r>
              <a:rPr lang="ru-RU" sz="3600" b="1" dirty="0" smtClean="0">
                <a:solidFill>
                  <a:schemeClr val="bg1"/>
                </a:solidFill>
              </a:rPr>
              <a:t> у больных диабетической </a:t>
            </a:r>
            <a:r>
              <a:rPr lang="ru-RU" sz="3600" b="1" dirty="0" err="1" smtClean="0">
                <a:solidFill>
                  <a:schemeClr val="bg1"/>
                </a:solidFill>
              </a:rPr>
              <a:t>ретинопатией</a:t>
            </a:r>
            <a:r>
              <a:rPr lang="ru-RU" sz="3600" b="1" dirty="0" smtClean="0">
                <a:solidFill>
                  <a:schemeClr val="bg1"/>
                </a:solidFill>
              </a:rPr>
              <a:t> относят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28192" cy="128805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2103120"/>
            <a:ext cx="10515600" cy="398907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dirty="0" err="1" smtClean="0">
                <a:solidFill>
                  <a:schemeClr val="bg1"/>
                </a:solidFill>
              </a:rPr>
              <a:t>рубеоз</a:t>
            </a:r>
            <a:r>
              <a:rPr lang="ru-RU" sz="3600" dirty="0" smtClean="0">
                <a:solidFill>
                  <a:schemeClr val="bg1"/>
                </a:solidFill>
              </a:rPr>
              <a:t> радужки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</a:rPr>
              <a:t> вторичную </a:t>
            </a:r>
            <a:r>
              <a:rPr lang="ru-RU" sz="3600" dirty="0" err="1" smtClean="0">
                <a:solidFill>
                  <a:schemeClr val="bg1"/>
                </a:solidFill>
              </a:rPr>
              <a:t>неоваскулярную</a:t>
            </a:r>
            <a:r>
              <a:rPr lang="ru-RU" sz="3600" dirty="0" smtClean="0">
                <a:solidFill>
                  <a:schemeClr val="bg1"/>
                </a:solidFill>
              </a:rPr>
              <a:t> глаукому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</a:rPr>
              <a:t> атрофию зрительного нерва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</a:rPr>
              <a:t> заболевания роговицы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</a:rPr>
              <a:t> терминальную стадию пролиферативной </a:t>
            </a:r>
            <a:r>
              <a:rPr lang="ru-RU" sz="3600" dirty="0" err="1" smtClean="0">
                <a:solidFill>
                  <a:schemeClr val="bg1"/>
                </a:solidFill>
              </a:rPr>
              <a:t>ретинопатии</a:t>
            </a:r>
            <a:endParaRPr lang="ru-RU" sz="36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тяжелые соматические заболевания в стадии декомпенсации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C000"/>
                </a:solidFill>
              </a:rPr>
              <a:t> отсутствие компенсации сахарного диабета.</a:t>
            </a:r>
            <a:r>
              <a:rPr lang="ru-RU" sz="3600" dirty="0" smtClean="0">
                <a:solidFill>
                  <a:srgbClr val="FFFF00"/>
                </a:solidFill>
              </a:rPr>
              <a:t/>
            </a:r>
            <a:br>
              <a:rPr lang="ru-RU" sz="3600" dirty="0" smtClean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50" y="502920"/>
            <a:ext cx="9124950" cy="1348740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schemeClr val="bg1"/>
                </a:solidFill>
              </a:rPr>
              <a:t>Д</a:t>
            </a:r>
            <a:r>
              <a:rPr lang="ru-RU" sz="3200" b="1" dirty="0" smtClean="0">
                <a:solidFill>
                  <a:schemeClr val="bg1"/>
                </a:solidFill>
              </a:rPr>
              <a:t>иабетическая </a:t>
            </a:r>
            <a:r>
              <a:rPr lang="ru-RU" sz="3200" b="1" dirty="0" err="1" smtClean="0">
                <a:solidFill>
                  <a:schemeClr val="bg1"/>
                </a:solidFill>
              </a:rPr>
              <a:t>ретинопатия</a:t>
            </a:r>
            <a:r>
              <a:rPr lang="ru-RU" sz="3200" b="1" dirty="0" smtClean="0">
                <a:solidFill>
                  <a:schemeClr val="bg1"/>
                </a:solidFill>
              </a:rPr>
              <a:t> и некомпенсированный сахарный диабет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28192" cy="128805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300" y="2103120"/>
            <a:ext cx="10515600" cy="435922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bg1"/>
                </a:solidFill>
              </a:rPr>
              <a:t>Если интенсивное гипогликемическое </a:t>
            </a:r>
            <a:r>
              <a:rPr lang="ru-RU" sz="3600" dirty="0">
                <a:solidFill>
                  <a:schemeClr val="bg1"/>
                </a:solidFill>
              </a:rPr>
              <a:t>лечение </a:t>
            </a:r>
            <a:r>
              <a:rPr lang="ru-RU" sz="3600" dirty="0" smtClean="0">
                <a:solidFill>
                  <a:schemeClr val="bg1"/>
                </a:solidFill>
              </a:rPr>
              <a:t>или инсулинотерапия начинается </a:t>
            </a:r>
            <a:r>
              <a:rPr lang="ru-RU" sz="3600" dirty="0">
                <a:solidFill>
                  <a:schemeClr val="bg1"/>
                </a:solidFill>
              </a:rPr>
              <a:t>у пациентов с давним плохим гликемическим </a:t>
            </a:r>
            <a:r>
              <a:rPr lang="ru-RU" sz="3600" dirty="0" smtClean="0">
                <a:solidFill>
                  <a:schemeClr val="bg1"/>
                </a:solidFill>
              </a:rPr>
              <a:t>контролем – высок риск прогрессирования ДР.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>
                <a:solidFill>
                  <a:schemeClr val="bg1"/>
                </a:solidFill>
              </a:rPr>
              <a:t> при уровне HbA1c более 10% и наличии ПДР </a:t>
            </a:r>
            <a:r>
              <a:rPr lang="ru-RU" sz="3600" dirty="0" err="1">
                <a:solidFill>
                  <a:schemeClr val="bg1"/>
                </a:solidFill>
              </a:rPr>
              <a:t>панретинальная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</a:rPr>
              <a:t>лазеркоагуляция</a:t>
            </a:r>
            <a:r>
              <a:rPr lang="ru-RU" sz="3600" dirty="0">
                <a:solidFill>
                  <a:schemeClr val="bg1"/>
                </a:solidFill>
              </a:rPr>
              <a:t> должна проводиться, не дожидаясь существенного улучшения контроля </a:t>
            </a:r>
            <a:r>
              <a:rPr lang="ru-RU" sz="3600" dirty="0" smtClean="0">
                <a:solidFill>
                  <a:schemeClr val="bg1"/>
                </a:solidFill>
              </a:rPr>
              <a:t>гликемии*.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600" dirty="0" err="1">
                <a:solidFill>
                  <a:schemeClr val="bg1"/>
                </a:solidFill>
              </a:rPr>
              <a:t>интравитреальные</a:t>
            </a:r>
            <a:r>
              <a:rPr lang="ru-RU" sz="3600" dirty="0">
                <a:solidFill>
                  <a:schemeClr val="bg1"/>
                </a:solidFill>
              </a:rPr>
              <a:t> инъекции ингибиторов </a:t>
            </a:r>
            <a:r>
              <a:rPr lang="ru-RU" sz="3600" dirty="0" err="1">
                <a:solidFill>
                  <a:schemeClr val="bg1"/>
                </a:solidFill>
              </a:rPr>
              <a:t>ангиогенеза</a:t>
            </a:r>
            <a:r>
              <a:rPr lang="ru-RU" sz="3600" dirty="0">
                <a:solidFill>
                  <a:schemeClr val="bg1"/>
                </a:solidFill>
              </a:rPr>
              <a:t> – препаратов </a:t>
            </a:r>
            <a:r>
              <a:rPr lang="ru-RU" sz="3600" dirty="0" err="1" smtClean="0">
                <a:solidFill>
                  <a:schemeClr val="bg1"/>
                </a:solidFill>
              </a:rPr>
              <a:t>ранибизумаб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афлиберцепт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или </a:t>
            </a:r>
            <a:r>
              <a:rPr lang="ru-RU" sz="3600" dirty="0" err="1">
                <a:solidFill>
                  <a:schemeClr val="bg1"/>
                </a:solidFill>
              </a:rPr>
              <a:t>дексаметазона</a:t>
            </a:r>
            <a:r>
              <a:rPr lang="ru-RU" sz="3600" dirty="0">
                <a:solidFill>
                  <a:schemeClr val="bg1"/>
                </a:solidFill>
              </a:rPr>
              <a:t> в виде имплантата для </a:t>
            </a:r>
            <a:r>
              <a:rPr lang="ru-RU" sz="3600" dirty="0" err="1">
                <a:solidFill>
                  <a:schemeClr val="bg1"/>
                </a:solidFill>
              </a:rPr>
              <a:t>интравитреального</a:t>
            </a:r>
            <a:r>
              <a:rPr lang="ru-RU" sz="3600" dirty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введения, </a:t>
            </a:r>
            <a:r>
              <a:rPr lang="ru-RU" sz="3600" dirty="0">
                <a:solidFill>
                  <a:schemeClr val="bg1"/>
                </a:solidFill>
              </a:rPr>
              <a:t>возможно в сочетании с лазерной коагуляцией </a:t>
            </a:r>
            <a:r>
              <a:rPr lang="ru-RU" sz="3600" dirty="0" smtClean="0">
                <a:solidFill>
                  <a:schemeClr val="bg1"/>
                </a:solidFill>
              </a:rPr>
              <a:t>сетчатки*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   *</a:t>
            </a:r>
            <a:r>
              <a:rPr lang="ru-RU" sz="3600" dirty="0">
                <a:solidFill>
                  <a:schemeClr val="bg1"/>
                </a:solidFill>
              </a:rPr>
              <a:t>клинические рекомендации МЗРФ </a:t>
            </a:r>
            <a:r>
              <a:rPr lang="ru-RU" sz="3600" dirty="0" smtClean="0">
                <a:solidFill>
                  <a:schemeClr val="bg1"/>
                </a:solidFill>
              </a:rPr>
              <a:t>2023г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0211" y="573576"/>
            <a:ext cx="7067128" cy="1255224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smtClean="0">
                <a:solidFill>
                  <a:prstClr val="white"/>
                </a:solidFill>
                <a:ea typeface="+mn-ea"/>
                <a:cs typeface="+mn-cs"/>
              </a:rPr>
              <a:t>    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28192" cy="128805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7180"/>
            <a:ext cx="10515600" cy="60921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bg1"/>
                </a:solidFill>
              </a:rPr>
              <a:t>Спасибо за внимание!</a:t>
            </a:r>
          </a:p>
          <a:p>
            <a:pPr marL="0" indent="0">
              <a:buNone/>
            </a:pPr>
            <a:endParaRPr lang="ru-RU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Зав. ООМХГ№1 Мастеров Л.П.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525" y="1201188"/>
            <a:ext cx="6306949" cy="41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213</Words>
  <Application>Microsoft Office PowerPoint</Application>
  <PresentationFormat>Широкоэкранный</PresentationFormat>
  <Paragraphs>37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Khartiya</vt:lpstr>
      <vt:lpstr>Wingdings</vt:lpstr>
      <vt:lpstr>Тема Office</vt:lpstr>
      <vt:lpstr>1_Тема Office</vt:lpstr>
      <vt:lpstr>      О контроле компенсации сахарного диабета у пациентов офтальмологического профиля.   </vt:lpstr>
      <vt:lpstr>Эпидемиология     </vt:lpstr>
      <vt:lpstr>      Осложнения офтальмохирургии при некомпенсированном сахарном диабете   </vt:lpstr>
      <vt:lpstr>Гликированный гемоглобин и средний уровень гликемии за 2-3 месяца. По клиническим рекомендациям – 1 раз в 3 месяца. </vt:lpstr>
      <vt:lpstr>    Диабетическая ретинопатия. Гликированный гемоглобин.  </vt:lpstr>
      <vt:lpstr>К противопоказаниям витрэктомии у больных диабетической ретинопатией относят </vt:lpstr>
      <vt:lpstr>Диабетическая ретинопатия и некомпенсированный сахарный диабет </vt:lpstr>
      <vt:lpstr>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79232</dc:creator>
  <cp:lastModifiedBy>79232</cp:lastModifiedBy>
  <cp:revision>19</cp:revision>
  <dcterms:created xsi:type="dcterms:W3CDTF">2024-09-11T10:58:24Z</dcterms:created>
  <dcterms:modified xsi:type="dcterms:W3CDTF">2025-11-12T14:51:35Z</dcterms:modified>
</cp:coreProperties>
</file>